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handoutMasterIdLst>
    <p:handoutMasterId r:id="rId27"/>
  </p:handoutMasterIdLst>
  <p:sldIdLst>
    <p:sldId id="257" r:id="rId3"/>
    <p:sldId id="259" r:id="rId4"/>
    <p:sldId id="260" r:id="rId5"/>
    <p:sldId id="261" r:id="rId6"/>
    <p:sldId id="281" r:id="rId7"/>
    <p:sldId id="282" r:id="rId8"/>
    <p:sldId id="283" r:id="rId9"/>
    <p:sldId id="284" r:id="rId10"/>
    <p:sldId id="285" r:id="rId11"/>
    <p:sldId id="265" r:id="rId12"/>
    <p:sldId id="287" r:id="rId13"/>
    <p:sldId id="264" r:id="rId14"/>
    <p:sldId id="269" r:id="rId15"/>
    <p:sldId id="270" r:id="rId16"/>
    <p:sldId id="271" r:id="rId17"/>
    <p:sldId id="272" r:id="rId18"/>
    <p:sldId id="273" r:id="rId19"/>
    <p:sldId id="280" r:id="rId20"/>
    <p:sldId id="275" r:id="rId21"/>
    <p:sldId id="288" r:id="rId22"/>
    <p:sldId id="276" r:id="rId23"/>
    <p:sldId id="289" r:id="rId24"/>
    <p:sldId id="277" r:id="rId25"/>
  </p:sldIdLst>
  <p:sldSz cx="9721850" cy="6840538"/>
  <p:notesSz cx="7086600" cy="102235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 userDrawn="1">
          <p15:clr>
            <a:srgbClr val="A4A3A4"/>
          </p15:clr>
        </p15:guide>
        <p15:guide id="2" pos="306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BDE1"/>
    <a:srgbClr val="1FD3F7"/>
    <a:srgbClr val="28BFEE"/>
    <a:srgbClr val="27A8EF"/>
    <a:srgbClr val="5F5F5F"/>
    <a:srgbClr val="4D4D4D"/>
    <a:srgbClr val="333333"/>
    <a:srgbClr val="3737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69" autoAdjust="0"/>
    <p:restoredTop sz="94622" autoAdjust="0"/>
  </p:normalViewPr>
  <p:slideViewPr>
    <p:cSldViewPr snapToGrid="0">
      <p:cViewPr>
        <p:scale>
          <a:sx n="75" d="100"/>
          <a:sy n="75" d="100"/>
        </p:scale>
        <p:origin x="330" y="-234"/>
      </p:cViewPr>
      <p:guideLst>
        <p:guide orient="horz" pos="2154"/>
        <p:guide pos="306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16375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algn="r"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16375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algn="r" defTabSz="989013">
              <a:defRPr sz="1300"/>
            </a:lvl1pPr>
          </a:lstStyle>
          <a:p>
            <a:fld id="{046EE9AD-3568-487C-A30E-92D08E3DFFD4}" type="slidenum">
              <a:rPr lang="de-DE" altLang="en-US"/>
              <a:pPr/>
              <a:t>‹Nr.›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23.PNG>
</file>

<file path=ppt/media/image28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16375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algn="r"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19150" y="766763"/>
            <a:ext cx="5448300" cy="38338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73075" y="4856163"/>
            <a:ext cx="6219825" cy="1233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16375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algn="r" defTabSz="989013">
              <a:defRPr sz="1300"/>
            </a:lvl1pPr>
          </a:lstStyle>
          <a:p>
            <a:fld id="{0C6A63DF-63E4-43D6-8EC1-DA0CD17DC492}" type="slidenum">
              <a:rPr lang="de-DE" altLang="en-US"/>
              <a:pPr/>
              <a:t>‹Nr.›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10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Occlusion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if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(|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fragments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|&gt;0)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oder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if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(|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fragments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| == x)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endParaRPr lang="de-DE" sz="1200" b="1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Alle Tiefentests mit AABB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Erwähne,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wenn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letzte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Occlusion Query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fertig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ist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,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sind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alle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davor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fertig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365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11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8322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12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8x4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tile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(blau)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(gelb)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durch volles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ständig aktualisiert und genauer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Ist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voll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=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resettet</a:t>
            </a:r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1378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13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981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14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1008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15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016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16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107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17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4293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A63DF-63E4-43D6-8EC1-DA0CD17DC492}" type="slidenum">
              <a:rPr lang="de-DE" altLang="en-US" smtClean="0"/>
              <a:pPr/>
              <a:t>18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8381845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19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032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2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127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21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8406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23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r>
              <a:rPr lang="de-DE" altLang="de-DE" dirty="0">
                <a:latin typeface="Arial" panose="020B0604020202020204" pitchFamily="34" charset="0"/>
              </a:rPr>
              <a:t>Referenzen für Bilder?</a:t>
            </a:r>
          </a:p>
        </p:txBody>
      </p:sp>
    </p:spTree>
    <p:extLst>
      <p:ext uri="{BB962C8B-B14F-4D97-AF65-F5344CB8AC3E}">
        <p14:creationId xmlns:p14="http://schemas.microsoft.com/office/powerpoint/2010/main" val="1157092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3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8x4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tile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(blau)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(gelb)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durch volles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ständig aktualisiert und genauer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Ist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voll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=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resettet</a:t>
            </a:r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OcclusionQuery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Paper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related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erwähnen?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6531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4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496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5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Mesa3D mit Gallium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LLVMpipe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für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Rasterisierungen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(Tiefenpuffer + Tiefentests) verwendet, das mit der OpenGL API arbeitet</a:t>
            </a:r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43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6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032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7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04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8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5826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9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Parallele Ausführung von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Occlusion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Queries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!!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Occlusion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if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(|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fragments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|&gt;0)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oder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if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(|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fragments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| == x) </a:t>
            </a:r>
            <a:r>
              <a:rPr lang="de-DE" sz="1200" b="1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004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28663" y="2125663"/>
            <a:ext cx="8264525" cy="1465262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58913" y="3876675"/>
            <a:ext cx="6804025" cy="17478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4BA6BE-46A7-4075-BE39-45746E93D4C4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4864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85775" y="1595438"/>
            <a:ext cx="8750300" cy="4514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9BA378-6868-4F66-A352-A06E74F640E2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4982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048500" y="274638"/>
            <a:ext cx="2187575" cy="5835650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85775" y="274638"/>
            <a:ext cx="6410325" cy="58356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96F17A-3478-417D-9771-3007E6408590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1867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8338" y="363538"/>
            <a:ext cx="8385175" cy="1322387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871844F-7B07-42D3-A60F-C405F51ABD53}" type="datetime1">
              <a:rPr lang="de-DE" smtClean="0"/>
              <a:t>24.05.2019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08351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8035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0859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ortr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657225"/>
            <a:ext cx="8750300" cy="11398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5775" y="1595438"/>
            <a:ext cx="8750300" cy="45148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4136F3-F489-4CBD-8600-F3AE8F02AAF7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389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68350" y="4395788"/>
            <a:ext cx="8262938" cy="13589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68350" y="2898775"/>
            <a:ext cx="8262938" cy="14970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FDEF55-44B5-4FCE-B033-69B8EEF9EF17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9773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85775" y="1595438"/>
            <a:ext cx="4298950" cy="45148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937125" y="1595438"/>
            <a:ext cx="4298950" cy="45148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158B42-5A9E-4B6F-BFB7-6247F4BD5012}" type="datetime1">
              <a:rPr lang="de-DE" smtClean="0"/>
              <a:t>24.05.2019</a:t>
            </a:fld>
            <a:endParaRPr lang="de-DE"/>
          </a:p>
        </p:txBody>
      </p:sp>
      <p:sp>
        <p:nvSpPr>
          <p:cNvPr id="6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664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85775" y="1531938"/>
            <a:ext cx="4295775" cy="6381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85775" y="2170113"/>
            <a:ext cx="4295775" cy="3940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938713" y="1531938"/>
            <a:ext cx="4297362" cy="6381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938713" y="2170113"/>
            <a:ext cx="4297362" cy="3940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8C680A-AB68-4DBC-B124-B1D74A19B702}" type="datetime1">
              <a:rPr lang="de-DE" smtClean="0"/>
              <a:t>24.05.2019</a:t>
            </a:fld>
            <a:endParaRPr lang="de-DE"/>
          </a:p>
        </p:txBody>
      </p:sp>
      <p:sp>
        <p:nvSpPr>
          <p:cNvPr id="8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2209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A71514-2173-4715-B399-B388F96C2081}" type="datetime1">
              <a:rPr lang="de-DE" smtClean="0"/>
              <a:t>24.05.2019</a:t>
            </a:fld>
            <a:endParaRPr lang="de-DE"/>
          </a:p>
        </p:txBody>
      </p:sp>
      <p:sp>
        <p:nvSpPr>
          <p:cNvPr id="4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013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5E0B58-A1F0-44E5-B9FD-A73BA98722E9}" type="datetime1">
              <a:rPr lang="de-DE" smtClean="0"/>
              <a:t>24.05.2019</a:t>
            </a:fld>
            <a:endParaRPr lang="de-DE"/>
          </a:p>
        </p:txBody>
      </p:sp>
      <p:sp>
        <p:nvSpPr>
          <p:cNvPr id="3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8162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3050"/>
            <a:ext cx="3198813" cy="1158875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00475" y="273050"/>
            <a:ext cx="5435600" cy="583723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85775" y="1431925"/>
            <a:ext cx="3198813" cy="4678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448466-7311-40CF-90C7-3AA23CEEA1F3}" type="datetime1">
              <a:rPr lang="de-DE" smtClean="0"/>
              <a:t>24.05.2019</a:t>
            </a:fld>
            <a:endParaRPr lang="de-DE"/>
          </a:p>
        </p:txBody>
      </p:sp>
      <p:sp>
        <p:nvSpPr>
          <p:cNvPr id="6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4330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05000" y="4787900"/>
            <a:ext cx="5834063" cy="5651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05000" y="611188"/>
            <a:ext cx="5834063" cy="4103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05000" y="5353050"/>
            <a:ext cx="5834063" cy="803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CE91A8-70E1-4880-B97C-860D5B62A8C5}" type="datetime1">
              <a:rPr lang="de-DE" smtClean="0"/>
              <a:t>24.05.2019</a:t>
            </a:fld>
            <a:endParaRPr lang="de-DE"/>
          </a:p>
        </p:txBody>
      </p:sp>
      <p:sp>
        <p:nvSpPr>
          <p:cNvPr id="6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8160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2" descr="Folie_US10_R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9500"/>
            <a:ext cx="271463" cy="576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18" descr="pixel_trans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238500"/>
            <a:ext cx="11112" cy="1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76" name="Rectangle 5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lvl1pPr defTabSz="903288">
              <a:defRPr sz="1400" smtClean="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fld id="{5871844F-7B07-42D3-A60F-C405F51ABD53}" type="datetime1">
              <a:rPr lang="de-DE" smtClean="0"/>
              <a:t>24.05.2019</a:t>
            </a:fld>
            <a:endParaRPr lang="de-DE"/>
          </a:p>
        </p:txBody>
      </p:sp>
      <p:sp>
        <p:nvSpPr>
          <p:cNvPr id="1077" name="Rectangle 5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65700" y="6478588"/>
            <a:ext cx="3959225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45167" numCol="1" anchor="t" anchorCtr="0" compatLnSpc="1">
            <a:prstTxWarp prst="textNoShape">
              <a:avLst/>
            </a:prstTxWarp>
          </a:bodyPr>
          <a:lstStyle>
            <a:lvl1pPr algn="r" defTabSz="903288">
              <a:defRPr sz="1400" smtClean="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pic>
        <p:nvPicPr>
          <p:cNvPr id="1030" name="Picture 70" descr="Folie_US10_R1nat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0"/>
            <a:ext cx="890905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1" descr="Folie_US10_R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1213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7" name="Text Box 63"/>
          <p:cNvSpPr txBox="1">
            <a:spLocks noChangeArrowheads="1"/>
          </p:cNvSpPr>
          <p:nvPr/>
        </p:nvSpPr>
        <p:spPr bwMode="auto">
          <a:xfrm rot="16200000">
            <a:off x="-2563019" y="3559969"/>
            <a:ext cx="53625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334" tIns="45167" rIns="90334" bIns="45167">
            <a:spAutoFit/>
          </a:bodyPr>
          <a:lstStyle>
            <a:lvl1pPr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452438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903288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355725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1806575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2637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7209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1781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6353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de-DE" sz="1800" b="1" dirty="0">
                <a:solidFill>
                  <a:schemeClr val="bg1"/>
                </a:solidFill>
                <a:latin typeface="Arial" charset="0"/>
              </a:rPr>
              <a:t>www.vis.uni-stuttgart.de</a:t>
            </a:r>
          </a:p>
        </p:txBody>
      </p:sp>
      <p:pic>
        <p:nvPicPr>
          <p:cNvPr id="1033" name="Picture 73" descr="C:\Users\haagfn.VISUS\Documents\Organisation\VISLogo\VISLogoWhite.png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438" y="42863"/>
            <a:ext cx="811212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hf sldNum="0" hdr="0" ftr="0"/>
  <p:txStyles>
    <p:titleStyle>
      <a:lvl1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+mj-lt"/>
          <a:ea typeface="+mj-ea"/>
          <a:cs typeface="+mj-cs"/>
        </a:defRPr>
      </a:lvl1pPr>
      <a:lvl2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2pPr>
      <a:lvl3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3pPr>
      <a:lvl4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4pPr>
      <a:lvl5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5pPr>
      <a:lvl6pPr marL="4572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6pPr>
      <a:lvl7pPr marL="9144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7pPr>
      <a:lvl8pPr marL="13716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8pPr>
      <a:lvl9pPr marL="18288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9pPr>
    </p:titleStyle>
    <p:bodyStyle>
      <a:lvl1pPr marL="338138" indent="-338138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Font typeface="Wingdings" panose="05000000000000000000" pitchFamily="2" charset="2"/>
        <a:buChar char="Ø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33425" indent="-280988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28713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3pPr>
      <a:lvl4pPr marL="1543050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4pPr>
      <a:lvl5pPr marL="19573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5pPr>
      <a:lvl6pPr marL="24145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6pPr>
      <a:lvl7pPr marL="28717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7pPr>
      <a:lvl8pPr marL="33289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8pPr>
      <a:lvl9pPr marL="37861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8881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2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3.bin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intel.com/en-us/articles/software-occlusion-culli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/>
              <a:t>OpenGL-basiertes Software </a:t>
            </a:r>
            <a:r>
              <a:rPr lang="de-DE" dirty="0" err="1"/>
              <a:t>Occlusion</a:t>
            </a:r>
            <a:r>
              <a:rPr lang="de-DE" dirty="0"/>
              <a:t> </a:t>
            </a:r>
            <a:r>
              <a:rPr lang="de-DE" dirty="0" err="1"/>
              <a:t>Culling</a:t>
            </a:r>
            <a:r>
              <a:rPr lang="de-DE" dirty="0"/>
              <a:t> zur Beschleunigung des 3D-Renderings großer Datenmengen und komplexer Szenen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xfrm>
            <a:off x="485775" y="2358998"/>
            <a:ext cx="8750300" cy="41195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buFont typeface="Wingdings" panose="05000000000000000000" pitchFamily="2" charset="2"/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Projekt-INF</a:t>
            </a: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Dominik Sellenthin   Christian </a:t>
            </a:r>
            <a:r>
              <a:rPr lang="de-DE" altLang="en-US" sz="1800" dirty="0" err="1">
                <a:solidFill>
                  <a:srgbClr val="808080"/>
                </a:solidFill>
              </a:rPr>
              <a:t>Stegmaier</a:t>
            </a:r>
            <a:r>
              <a:rPr lang="de-DE" altLang="en-US" sz="1800" dirty="0">
                <a:solidFill>
                  <a:srgbClr val="808080"/>
                </a:solidFill>
              </a:rPr>
              <a:t>   </a:t>
            </a:r>
            <a:r>
              <a:rPr lang="de-DE" altLang="en-US" sz="1800" dirty="0" err="1">
                <a:solidFill>
                  <a:srgbClr val="808080"/>
                </a:solidFill>
              </a:rPr>
              <a:t>Gariharan</a:t>
            </a:r>
            <a:r>
              <a:rPr lang="de-DE" altLang="en-US" sz="1800" dirty="0">
                <a:solidFill>
                  <a:srgbClr val="808080"/>
                </a:solidFill>
              </a:rPr>
              <a:t> Kanthasamy</a:t>
            </a: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Betreuer: Dr. Guido Reina</a:t>
            </a:r>
          </a:p>
          <a:p>
            <a:pPr marL="0" indent="0" algn="ctr" eaLnBrk="1" hangingPunct="1">
              <a:buClr>
                <a:schemeClr val="bg2"/>
              </a:buClr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                           Michael Becher, M. Sc.</a:t>
            </a:r>
          </a:p>
          <a:p>
            <a:pPr algn="ctr" eaLnBrk="1" hangingPunct="1">
              <a:buClr>
                <a:schemeClr val="bg2"/>
              </a:buClr>
              <a:buFont typeface="Wingdings" panose="05000000000000000000" pitchFamily="2" charset="2"/>
              <a:buChar char="§"/>
            </a:pPr>
            <a:endParaRPr lang="de-DE" altLang="en-US" sz="1800" dirty="0">
              <a:solidFill>
                <a:srgbClr val="808080"/>
              </a:solidFill>
            </a:endParaRPr>
          </a:p>
          <a:p>
            <a:pPr marL="0" indent="0" algn="ctr" eaLnBrk="1" hangingPunct="1">
              <a:buClr>
                <a:schemeClr val="bg2"/>
              </a:buClr>
              <a:buNone/>
            </a:pPr>
            <a:endParaRPr lang="de-DE" altLang="en-US" sz="1800" dirty="0">
              <a:solidFill>
                <a:srgbClr val="808080"/>
              </a:solidFill>
            </a:endParaRPr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Queries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Pro </a:t>
            </a:r>
            <a:r>
              <a:rPr lang="de-DE" altLang="en-US" sz="1800" dirty="0" err="1"/>
              <a:t>Occludee</a:t>
            </a:r>
            <a:r>
              <a:rPr lang="de-DE" altLang="en-US" sz="1800" dirty="0"/>
              <a:t> eine </a:t>
            </a:r>
            <a:r>
              <a:rPr lang="de-DE" altLang="en-US" sz="1800" dirty="0" err="1"/>
              <a:t>Occlusion</a:t>
            </a:r>
            <a:r>
              <a:rPr lang="de-DE" altLang="en-US" sz="1800" dirty="0"/>
              <a:t> Query (</a:t>
            </a:r>
            <a:r>
              <a:rPr lang="de-DE" altLang="en-US" sz="1800" dirty="0" err="1"/>
              <a:t>glQuery</a:t>
            </a:r>
            <a:r>
              <a:rPr lang="de-DE" altLang="en-US" sz="1800" dirty="0"/>
              <a:t>)</a:t>
            </a:r>
          </a:p>
          <a:p>
            <a:pPr>
              <a:buClr>
                <a:schemeClr val="bg2"/>
              </a:buClr>
            </a:pPr>
            <a:r>
              <a:rPr lang="de-DE" altLang="en-US" sz="1800" dirty="0"/>
              <a:t>Ablauf: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Starte alle </a:t>
            </a:r>
            <a:r>
              <a:rPr lang="de-DE" altLang="en-US" sz="1600" dirty="0" err="1"/>
              <a:t>Queries</a:t>
            </a:r>
            <a:r>
              <a:rPr lang="de-DE" altLang="en-US" sz="1600" dirty="0"/>
              <a:t> (</a:t>
            </a:r>
            <a:r>
              <a:rPr lang="de-DE" altLang="en-US" sz="1600" dirty="0" err="1"/>
              <a:t>glBeginQuery</a:t>
            </a:r>
            <a:r>
              <a:rPr lang="de-DE" altLang="en-US" sz="1600" dirty="0"/>
              <a:t>, </a:t>
            </a:r>
            <a:r>
              <a:rPr lang="de-DE" altLang="en-US" sz="1600" dirty="0" err="1"/>
              <a:t>glDrawArrays</a:t>
            </a:r>
            <a:r>
              <a:rPr lang="de-DE" altLang="en-US" sz="1600" dirty="0"/>
              <a:t>, </a:t>
            </a:r>
            <a:r>
              <a:rPr lang="de-DE" altLang="en-US" sz="1600" dirty="0" err="1"/>
              <a:t>glEndQuery</a:t>
            </a:r>
            <a:r>
              <a:rPr lang="de-DE" altLang="en-US" sz="1600" dirty="0"/>
              <a:t>)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Warte auf Ergebnis (GL_QUERY_RESULT_AVAILABLE)</a:t>
            </a:r>
          </a:p>
          <a:p>
            <a:pPr lvl="2">
              <a:buClr>
                <a:schemeClr val="bg2"/>
              </a:buClr>
            </a:pPr>
            <a:r>
              <a:rPr lang="de-DE" altLang="en-US" sz="1600" dirty="0"/>
              <a:t>Warte auf letzte gestartete Query </a:t>
            </a:r>
          </a:p>
          <a:p>
            <a:pPr lvl="2">
              <a:buClr>
                <a:schemeClr val="bg2"/>
              </a:buClr>
            </a:pPr>
            <a:r>
              <a:rPr lang="de-DE" altLang="en-US" sz="1600" dirty="0"/>
              <a:t>Wartezeiten!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Hole Ergebnisse aller </a:t>
            </a:r>
            <a:r>
              <a:rPr lang="de-DE" altLang="en-US" sz="1600" dirty="0" err="1"/>
              <a:t>Queries</a:t>
            </a:r>
            <a:endParaRPr lang="de-DE" altLang="en-US" sz="1600" dirty="0"/>
          </a:p>
          <a:p>
            <a:pPr lvl="1">
              <a:buClr>
                <a:schemeClr val="bg2"/>
              </a:buClr>
            </a:pPr>
            <a:endParaRPr lang="de-DE" altLang="en-US" sz="1600" dirty="0"/>
          </a:p>
          <a:p>
            <a:pPr lvl="1">
              <a:buClr>
                <a:schemeClr val="bg2"/>
              </a:buClr>
            </a:pPr>
            <a:endParaRPr lang="de-DE" altLang="en-US" sz="1600" dirty="0"/>
          </a:p>
          <a:p>
            <a:pPr lvl="1">
              <a:buClr>
                <a:schemeClr val="bg2"/>
              </a:buClr>
            </a:pPr>
            <a:endParaRPr lang="de-DE" altLang="en-US" sz="1600" dirty="0"/>
          </a:p>
          <a:p>
            <a:pPr marL="452437" lvl="1" indent="0">
              <a:buClr>
                <a:schemeClr val="bg2"/>
              </a:buClr>
              <a:buNone/>
            </a:pPr>
            <a:r>
              <a:rPr lang="de-DE" altLang="en-US" sz="1600" dirty="0"/>
              <a:t>				</a:t>
            </a:r>
          </a:p>
          <a:p>
            <a:pPr marL="452437" lvl="1" indent="0">
              <a:buClr>
                <a:schemeClr val="bg2"/>
              </a:buClr>
              <a:buNone/>
            </a:pPr>
            <a:endParaRPr lang="de-DE" altLang="en-US" sz="16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3554655"/>
              </p:ext>
            </p:extLst>
          </p:nvPr>
        </p:nvGraphicFramePr>
        <p:xfrm>
          <a:off x="5002627" y="3393636"/>
          <a:ext cx="4233448" cy="3084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2" name="Acrobat Document" r:id="rId4" imgW="12115623" imgH="8829675" progId="AcroExch.Document.DC">
                  <p:embed/>
                </p:oleObj>
              </mc:Choice>
              <mc:Fallback>
                <p:oleObj name="Acrobat Document" r:id="rId4" imgW="12115623" imgH="88296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02627" y="3393636"/>
                        <a:ext cx="4233448" cy="30849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9293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/>
              <a:t>Occluder</a:t>
            </a:r>
            <a:r>
              <a:rPr lang="de-DE" sz="1800" dirty="0"/>
              <a:t>/</a:t>
            </a:r>
            <a:r>
              <a:rPr lang="de-DE" sz="1800" dirty="0" err="1"/>
              <a:t>Occludee</a:t>
            </a:r>
            <a:endParaRPr lang="de-DE" sz="1800" dirty="0"/>
          </a:p>
          <a:p>
            <a:r>
              <a:rPr lang="de-DE" sz="1800" dirty="0"/>
              <a:t>Ablauf: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Occluder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Tiefenpuffer-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Rasterisierung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Occludee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Occlusion</a:t>
            </a:r>
            <a:r>
              <a:rPr lang="de-DE" sz="18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Queries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/>
              <a:t>Ergebnisweiterleitung </a:t>
            </a: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b="1" dirty="0"/>
              <a:t>an </a:t>
            </a:r>
            <a:r>
              <a:rPr lang="de-DE" sz="1800" b="1" dirty="0" err="1"/>
              <a:t>Renderroutine</a:t>
            </a:r>
            <a:endParaRPr lang="de-DE" sz="1800" b="1" dirty="0"/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569" y="4397793"/>
            <a:ext cx="3618832" cy="226177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297" y="2128352"/>
            <a:ext cx="3631104" cy="226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38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Masked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AVX2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Arbeitet mit abgewandeltem hierarchischem Z-</a:t>
            </a:r>
            <a:r>
              <a:rPr lang="de-DE" altLang="en-US" sz="1800" dirty="0" err="1"/>
              <a:t>Buffer</a:t>
            </a:r>
            <a:r>
              <a:rPr lang="de-DE" altLang="en-US" sz="1800" dirty="0"/>
              <a:t> (</a:t>
            </a:r>
            <a:r>
              <a:rPr lang="de-DE" altLang="en-US" sz="1800" dirty="0" err="1"/>
              <a:t>HiZ</a:t>
            </a:r>
            <a:r>
              <a:rPr lang="de-DE" altLang="en-US" sz="1800" dirty="0"/>
              <a:t>)</a:t>
            </a:r>
          </a:p>
          <a:p>
            <a:pPr>
              <a:buClr>
                <a:schemeClr val="bg2"/>
              </a:buClr>
            </a:pPr>
            <a:r>
              <a:rPr lang="de-DE" altLang="en-US" sz="1800" dirty="0"/>
              <a:t>Arbeitsebene und Referenzebene</a:t>
            </a:r>
          </a:p>
          <a:p>
            <a:pPr>
              <a:buClr>
                <a:schemeClr val="bg2"/>
              </a:buClr>
            </a:pPr>
            <a:r>
              <a:rPr lang="de-DE" altLang="en-US" sz="1800" dirty="0"/>
              <a:t>Explizit für CPU optimiert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8 SIMD-</a:t>
            </a:r>
            <a:r>
              <a:rPr lang="de-DE" altLang="en-US" sz="1600" dirty="0" err="1"/>
              <a:t>lanes</a:t>
            </a:r>
            <a:r>
              <a:rPr lang="de-DE" altLang="en-US" sz="1600" dirty="0"/>
              <a:t> formen 32x8 Kachel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SIMD-</a:t>
            </a:r>
            <a:r>
              <a:rPr lang="de-DE" altLang="en-US" sz="1600" dirty="0" err="1"/>
              <a:t>lane</a:t>
            </a:r>
            <a:r>
              <a:rPr lang="de-DE" altLang="en-US" sz="1600" dirty="0"/>
              <a:t> als 8x4 Kachel</a:t>
            </a:r>
          </a:p>
          <a:p>
            <a:pPr marL="452437" lvl="1" indent="0">
              <a:buClr>
                <a:schemeClr val="bg2"/>
              </a:buClr>
              <a:buNone/>
            </a:pPr>
            <a:endParaRPr lang="de-DE" altLang="en-US" sz="1600" dirty="0"/>
          </a:p>
          <a:p>
            <a:pPr>
              <a:buClr>
                <a:schemeClr val="bg2"/>
              </a:buClr>
            </a:pPr>
            <a:r>
              <a:rPr lang="de-DE" altLang="en-US" sz="1800" dirty="0"/>
              <a:t>Versus generischer Software-Treiber (Mesa3D)</a:t>
            </a:r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2441575" y="4099200"/>
            <a:ext cx="4838700" cy="2011088"/>
            <a:chOff x="2437606" y="4292458"/>
            <a:chExt cx="4838700" cy="2011088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3481" y="4292458"/>
              <a:ext cx="4806950" cy="1694481"/>
            </a:xfrm>
            <a:prstGeom prst="rect">
              <a:avLst/>
            </a:prstGeom>
          </p:spPr>
        </p:pic>
        <p:sp>
          <p:nvSpPr>
            <p:cNvPr id="3" name="Textfeld 2"/>
            <p:cNvSpPr txBox="1"/>
            <p:nvPr/>
          </p:nvSpPr>
          <p:spPr>
            <a:xfrm>
              <a:off x="2437606" y="6041936"/>
              <a:ext cx="48387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100" dirty="0" err="1">
                  <a:latin typeface="+mn-lt"/>
                </a:rPr>
                <a:t>Masked</a:t>
              </a:r>
              <a:r>
                <a:rPr lang="de-DE" sz="1100" dirty="0">
                  <a:latin typeface="+mn-lt"/>
                </a:rPr>
                <a:t> Software </a:t>
              </a:r>
              <a:r>
                <a:rPr lang="de-DE" sz="1100" dirty="0" err="1">
                  <a:latin typeface="+mn-lt"/>
                </a:rPr>
                <a:t>Occlusion</a:t>
              </a:r>
              <a:r>
                <a:rPr lang="de-DE" sz="1100" dirty="0">
                  <a:latin typeface="+mn-lt"/>
                </a:rPr>
                <a:t> </a:t>
              </a:r>
              <a:r>
                <a:rPr lang="de-DE" sz="1100" dirty="0" err="1">
                  <a:latin typeface="+mn-lt"/>
                </a:rPr>
                <a:t>Culling</a:t>
              </a:r>
              <a:r>
                <a:rPr lang="de-DE" sz="1100" dirty="0">
                  <a:latin typeface="+mn-lt"/>
                </a:rPr>
                <a:t> [1]</a:t>
              </a:r>
              <a:endParaRPr lang="en-US" sz="1100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6574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SOC-Framework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1800" dirty="0"/>
              <a:t>Zur Messung aller Ergebnisse dient das Intel SOC-Framework</a:t>
            </a:r>
          </a:p>
          <a:p>
            <a:pPr eaLnBrk="1" hangingPunct="1"/>
            <a:endParaRPr lang="de-DE" altLang="de-DE" sz="1800" dirty="0"/>
          </a:p>
          <a:p>
            <a:pPr eaLnBrk="1" hangingPunct="1"/>
            <a:r>
              <a:rPr lang="de-DE" altLang="de-DE" sz="1800" dirty="0"/>
              <a:t>Testszene:</a:t>
            </a:r>
          </a:p>
          <a:p>
            <a:pPr lvl="1"/>
            <a:r>
              <a:rPr lang="de-DE" altLang="de-DE" sz="1600" dirty="0"/>
              <a:t>115 </a:t>
            </a:r>
            <a:r>
              <a:rPr lang="de-DE" altLang="de-DE" sz="1600" dirty="0" err="1"/>
              <a:t>Occluder</a:t>
            </a:r>
            <a:r>
              <a:rPr lang="de-DE" altLang="de-DE" sz="1600" dirty="0"/>
              <a:t> 	=&gt; ~48.700 Dreiecke</a:t>
            </a:r>
          </a:p>
          <a:p>
            <a:pPr lvl="1"/>
            <a:r>
              <a:rPr lang="de-DE" altLang="de-DE" sz="1600" dirty="0"/>
              <a:t>27.025 </a:t>
            </a:r>
            <a:r>
              <a:rPr lang="de-DE" altLang="de-DE" sz="1600" dirty="0" err="1"/>
              <a:t>Occludees</a:t>
            </a:r>
            <a:r>
              <a:rPr lang="de-DE" altLang="de-DE" sz="1600" dirty="0"/>
              <a:t> 	=&gt; ~1.923.000 Dreiecke</a:t>
            </a:r>
          </a:p>
          <a:p>
            <a:pPr eaLnBrk="1" hangingPunct="1"/>
            <a:endParaRPr lang="de-DE" altLang="de-DE" sz="1800" dirty="0"/>
          </a:p>
          <a:p>
            <a:pPr eaLnBrk="1" hangingPunct="1"/>
            <a:r>
              <a:rPr lang="de-DE" altLang="de-DE" sz="1800" dirty="0"/>
              <a:t>Tiefenpuffer Auflösung: 1920x1080</a:t>
            </a:r>
          </a:p>
          <a:p>
            <a:pPr eaLnBrk="1" hangingPunct="1"/>
            <a:endParaRPr lang="de-DE" altLang="de-DE" sz="1800" dirty="0"/>
          </a:p>
          <a:p>
            <a:pPr eaLnBrk="1" hangingPunct="1"/>
            <a:r>
              <a:rPr lang="de-DE" altLang="de-DE" sz="1800" dirty="0"/>
              <a:t>Kamerafahrt über 100 Frames</a:t>
            </a:r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03634A2-FD35-43D0-9A50-3DABF985AD4D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705" y="3473183"/>
            <a:ext cx="4219370" cy="263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355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Kamerafahrt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</a:t>
            </a:r>
            <a:endParaRPr lang="en-US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6A91F64-75E0-4FAF-8935-1D4C91FE2745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4" name="2FC6E7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337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575" y="1553528"/>
            <a:ext cx="8478751" cy="476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95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Qualität + unterschiedliche TB Auflösung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E2FE64B-F40F-415F-9005-C49F35F065D3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78A91BA-4B66-49BA-8CC6-10CF5FF24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700" y="1594973"/>
            <a:ext cx="4680000" cy="288446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06185E3-AE4E-466D-B101-EE3E0BA15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9EA3908A-A03C-4A07-A30D-20D62235C9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700" y="4485600"/>
            <a:ext cx="7920000" cy="164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22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Qualität MOC vs. OOC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59E86C79-D68C-4513-A597-3FF487A88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895" y="4486470"/>
            <a:ext cx="7059010" cy="1743318"/>
          </a:xfrm>
          <a:ln>
            <a:solidFill>
              <a:schemeClr val="bg1"/>
            </a:solidFill>
          </a:ln>
        </p:spPr>
      </p:pic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33F6D72-545B-4D68-B147-1EED424FA64E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3BA1C6D-7570-4FAC-A928-6FF9F95F70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400" y="1602000"/>
            <a:ext cx="4680000" cy="288447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F51015A-C3DB-4DB0-9E30-196005874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00" y="1602000"/>
            <a:ext cx="4680000" cy="288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19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Performance + unterschiedliche TB Auflösung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endParaRPr lang="en-US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BC927D8-A845-4181-BF7C-3889FBEB5A3B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741DB0-ACC8-41FB-9DF5-ACBD33334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400" y="1602000"/>
            <a:ext cx="4680000" cy="28844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7AB64BC-87B0-441F-B1E4-686D93667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004FEB2-7275-4EC8-98D6-FAADD0E310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400" y="4486470"/>
            <a:ext cx="8280000" cy="13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192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200" dirty="0"/>
              <a:t>Probleme mit </a:t>
            </a:r>
            <a:r>
              <a:rPr lang="de-DE" sz="2200" dirty="0" err="1"/>
              <a:t>Occlusion</a:t>
            </a:r>
            <a:r>
              <a:rPr lang="de-DE" sz="2200" dirty="0"/>
              <a:t> </a:t>
            </a:r>
            <a:r>
              <a:rPr lang="de-DE" sz="2200" dirty="0" err="1"/>
              <a:t>Queries</a:t>
            </a:r>
            <a:r>
              <a:rPr lang="de-DE" sz="2200" dirty="0"/>
              <a:t> </a:t>
            </a:r>
            <a:endParaRPr lang="en-US" sz="2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 err="1"/>
              <a:t>Queries</a:t>
            </a:r>
            <a:r>
              <a:rPr lang="de-DE" sz="1800" dirty="0"/>
              <a:t> brauchen lange</a:t>
            </a:r>
          </a:p>
          <a:p>
            <a:endParaRPr lang="de-DE" sz="1800" dirty="0"/>
          </a:p>
          <a:p>
            <a:pPr>
              <a:buClr>
                <a:schemeClr val="bg2"/>
              </a:buClr>
            </a:pPr>
            <a:r>
              <a:rPr lang="de-DE" altLang="en-US" sz="1800" dirty="0"/>
              <a:t>Ansatz: Doppelte Anzahl </a:t>
            </a:r>
            <a:r>
              <a:rPr lang="de-DE" altLang="en-US" sz="1800" dirty="0" err="1"/>
              <a:t>Queries</a:t>
            </a:r>
            <a:endParaRPr lang="de-DE" altLang="en-US" sz="1800" dirty="0"/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Einmal für aktuellen Frame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Einmal für vorherigen Frame</a:t>
            </a:r>
          </a:p>
          <a:p>
            <a:pPr>
              <a:buClr>
                <a:schemeClr val="bg2"/>
              </a:buClr>
            </a:pPr>
            <a:r>
              <a:rPr lang="de-DE" altLang="en-US" sz="1800" dirty="0"/>
              <a:t>Hole Ergebnisse vorheriger Frames</a:t>
            </a:r>
          </a:p>
          <a:p>
            <a:pPr>
              <a:buClr>
                <a:schemeClr val="bg1"/>
              </a:buClr>
            </a:pPr>
            <a:r>
              <a:rPr lang="de-DE" altLang="en-US" sz="1800" dirty="0"/>
              <a:t>ohne zu warten</a:t>
            </a:r>
          </a:p>
          <a:p>
            <a:pPr lvl="1"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600" dirty="0">
                <a:sym typeface="Wingdings" panose="05000000000000000000" pitchFamily="2" charset="2"/>
              </a:rPr>
              <a:t>keine Warteroutine </a:t>
            </a:r>
          </a:p>
          <a:p>
            <a:pPr lvl="1"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600" dirty="0">
                <a:sym typeface="Wingdings" panose="05000000000000000000" pitchFamily="2" charset="2"/>
              </a:rPr>
              <a:t>keine Wartezeiten</a:t>
            </a:r>
          </a:p>
          <a:p>
            <a:pPr>
              <a:buClr>
                <a:schemeClr val="bg1"/>
              </a:buClr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/>
              <a:t>„Hoffen“, dass Ergebnisse da sind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24.05.2019</a:t>
            </a:fld>
            <a:endParaRPr lang="de-DE" dirty="0"/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5982891"/>
              </p:ext>
            </p:extLst>
          </p:nvPr>
        </p:nvGraphicFramePr>
        <p:xfrm>
          <a:off x="4872522" y="2262982"/>
          <a:ext cx="4363553" cy="317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8" name="Acrobat Document" r:id="rId4" imgW="12115623" imgH="8829675" progId="AcroExch.Document.DC">
                  <p:embed/>
                </p:oleObj>
              </mc:Choice>
              <mc:Fallback>
                <p:oleObj name="Acrobat Document" r:id="rId4" imgW="12115623" imgH="88296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72522" y="2262982"/>
                        <a:ext cx="4363553" cy="317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874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Fazit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1800" dirty="0"/>
              <a:t>Mesa 3D ermöglicht eine zur GPU parallele OC Methode auf der CPU</a:t>
            </a:r>
          </a:p>
          <a:p>
            <a:pPr eaLnBrk="1" hangingPunct="1"/>
            <a:r>
              <a:rPr lang="de-DE" altLang="de-DE" sz="1800" dirty="0"/>
              <a:t>Qualität von OOC ist gut</a:t>
            </a:r>
          </a:p>
          <a:p>
            <a:pPr eaLnBrk="1" hangingPunct="1"/>
            <a:r>
              <a:rPr lang="de-DE" altLang="de-DE" sz="1800" dirty="0"/>
              <a:t>Performance ist sehr schlecht</a:t>
            </a:r>
          </a:p>
          <a:p>
            <a:pPr lvl="1"/>
            <a:r>
              <a:rPr lang="de-DE" altLang="de-DE" sz="1600" dirty="0"/>
              <a:t>Hauptgrund: </a:t>
            </a:r>
            <a:r>
              <a:rPr lang="de-DE" altLang="de-DE" sz="1600" dirty="0" err="1"/>
              <a:t>Occlusion</a:t>
            </a:r>
            <a:r>
              <a:rPr lang="de-DE" altLang="de-DE" sz="1600" dirty="0"/>
              <a:t> </a:t>
            </a:r>
            <a:r>
              <a:rPr lang="de-DE" altLang="de-DE" sz="1600" dirty="0" err="1"/>
              <a:t>Queries</a:t>
            </a:r>
            <a:endParaRPr lang="de-DE" altLang="de-DE" sz="1600" dirty="0"/>
          </a:p>
          <a:p>
            <a:pPr lvl="2"/>
            <a:r>
              <a:rPr lang="de-DE" altLang="de-DE" sz="1600" dirty="0"/>
              <a:t>Keine Performanceverbesserung durch doppeltes Set</a:t>
            </a:r>
          </a:p>
          <a:p>
            <a:pPr lvl="2"/>
            <a:r>
              <a:rPr lang="de-DE" altLang="de-DE" sz="1600" dirty="0"/>
              <a:t>Mesa-Implementierung nebenläufig?</a:t>
            </a:r>
          </a:p>
          <a:p>
            <a:pPr lvl="1"/>
            <a:r>
              <a:rPr lang="de-DE" altLang="de-DE" sz="1600" dirty="0"/>
              <a:t>Geringe CPU-Auslastung</a:t>
            </a:r>
          </a:p>
          <a:p>
            <a:pPr marL="452437" lvl="1" indent="0">
              <a:buNone/>
            </a:pPr>
            <a:r>
              <a:rPr lang="de-DE" altLang="de-DE" sz="1600" dirty="0"/>
              <a:t>		</a:t>
            </a:r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05EDAB9-8AF5-4CB4-8DC9-ADFBF4E26E36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4B05E0-2223-442F-BB72-ED738C4D9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25" y="3956068"/>
            <a:ext cx="4680000" cy="288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97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Motivation</a:t>
            </a: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Mehr dynamische Szenen</a:t>
            </a:r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800" dirty="0"/>
              <a:t>Potentielle Sichtbarkeitsmengen </a:t>
            </a:r>
          </a:p>
          <a:p>
            <a:pPr>
              <a:buClr>
                <a:schemeClr val="bg1">
                  <a:lumMod val="65000"/>
                </a:schemeClr>
              </a:buClr>
              <a:buFont typeface="Arial" panose="020B0604020202020204" pitchFamily="34" charset="0"/>
              <a:buChar char=" "/>
            </a:pPr>
            <a:r>
              <a:rPr lang="de-DE" altLang="en-US" sz="1800" dirty="0"/>
              <a:t>schwierig zu verwenden</a:t>
            </a:r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à"/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>
                <a:sym typeface="Wingdings" panose="05000000000000000000" pitchFamily="2" charset="2"/>
              </a:rPr>
              <a:t>Finde Objekte, die nicht gerendert </a:t>
            </a:r>
          </a:p>
          <a:p>
            <a:pPr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 "/>
            </a:pPr>
            <a:r>
              <a:rPr lang="de-DE" altLang="en-US" sz="1800" dirty="0">
                <a:sym typeface="Wingdings" panose="05000000000000000000" pitchFamily="2" charset="2"/>
              </a:rPr>
              <a:t>werden sollen</a:t>
            </a:r>
            <a:endParaRPr lang="de-DE" altLang="en-US" sz="1800" dirty="0"/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800" dirty="0" err="1"/>
              <a:t>Occlusion</a:t>
            </a:r>
            <a:r>
              <a:rPr lang="de-DE" altLang="en-US" sz="1800" dirty="0"/>
              <a:t> </a:t>
            </a:r>
            <a:r>
              <a:rPr lang="de-DE" altLang="en-US" sz="1800" dirty="0" err="1"/>
              <a:t>Culling</a:t>
            </a:r>
            <a:endParaRPr lang="de-DE" altLang="en-US" sz="1800" dirty="0"/>
          </a:p>
          <a:p>
            <a:pPr marL="0" indent="0">
              <a:buClr>
                <a:schemeClr val="bg2"/>
              </a:buClr>
              <a:buNone/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/>
              <a:t>Ungenutzte CPU</a:t>
            </a:r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54" y="3943450"/>
            <a:ext cx="4056221" cy="2535138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55" y="1408312"/>
            <a:ext cx="4056220" cy="253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527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200" dirty="0"/>
              <a:t> </a:t>
            </a:r>
            <a:endParaRPr lang="en-US" sz="2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sz="1800" dirty="0"/>
              <a:t>Anderer Mesa3D Treiber (</a:t>
            </a:r>
            <a:r>
              <a:rPr lang="de-DE" altLang="de-DE" sz="1800" dirty="0" err="1"/>
              <a:t>OpenSWR</a:t>
            </a:r>
            <a:r>
              <a:rPr lang="de-DE" altLang="de-DE" sz="1800" dirty="0"/>
              <a:t>)</a:t>
            </a:r>
          </a:p>
          <a:p>
            <a:endParaRPr lang="de-DE" altLang="de-DE" sz="1800" dirty="0"/>
          </a:p>
          <a:p>
            <a:r>
              <a:rPr lang="de-DE" altLang="de-DE" sz="1800" dirty="0"/>
              <a:t>Hierarchischer Tiefenpuffer</a:t>
            </a:r>
          </a:p>
          <a:p>
            <a:pPr lvl="1"/>
            <a:r>
              <a:rPr lang="de-DE" altLang="de-DE" sz="1400" dirty="0" err="1"/>
              <a:t>Pre-processing</a:t>
            </a:r>
            <a:r>
              <a:rPr lang="de-DE" altLang="de-DE" sz="1400" dirty="0"/>
              <a:t> mit geringer Auflösung</a:t>
            </a:r>
          </a:p>
          <a:p>
            <a:pPr lvl="1"/>
            <a:r>
              <a:rPr lang="de-DE" altLang="de-DE" sz="1400" dirty="0"/>
              <a:t>Zweiter Durchlauf mit voller Auflösung</a:t>
            </a:r>
          </a:p>
          <a:p>
            <a:pPr marL="452437" lvl="1" indent="0">
              <a:buNone/>
            </a:pPr>
            <a:endParaRPr lang="de-DE" altLang="de-DE" sz="1600" dirty="0"/>
          </a:p>
          <a:p>
            <a:r>
              <a:rPr lang="de-DE" altLang="de-DE" sz="1800" dirty="0" err="1"/>
              <a:t>Occludee</a:t>
            </a:r>
            <a:r>
              <a:rPr lang="de-DE" altLang="de-DE" sz="1800" dirty="0"/>
              <a:t>-Pakete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24.05.2019</a:t>
            </a:fld>
            <a:endParaRPr lang="de-DE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543" y="657225"/>
            <a:ext cx="8132763" cy="75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+mj-lt"/>
                <a:ea typeface="+mj-ea"/>
                <a:cs typeface="+mj-cs"/>
              </a:defRPr>
            </a:lvl1pPr>
            <a:lvl2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2pPr>
            <a:lvl3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3pPr>
            <a:lvl4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4pPr>
            <a:lvl5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5pPr>
            <a:lvl6pPr marL="4572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6pPr>
            <a:lvl7pPr marL="9144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7pPr>
            <a:lvl8pPr marL="13716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8pPr>
            <a:lvl9pPr marL="18288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9pPr>
          </a:lstStyle>
          <a:p>
            <a:pPr algn="ctr"/>
            <a:r>
              <a:rPr lang="de-DE" altLang="de-DE" sz="2200" kern="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3837591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Future Work: </a:t>
            </a:r>
            <a:r>
              <a:rPr lang="de-DE" altLang="de-DE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Occludee</a:t>
            </a:r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Pakete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1800" dirty="0"/>
              <a:t>Bisher: Je Objekt eine </a:t>
            </a:r>
            <a:r>
              <a:rPr lang="de-DE" altLang="de-DE" sz="1800" dirty="0" err="1"/>
              <a:t>Occlusion</a:t>
            </a:r>
            <a:r>
              <a:rPr lang="de-DE" altLang="de-DE" sz="1800" dirty="0"/>
              <a:t> Query</a:t>
            </a:r>
          </a:p>
          <a:p>
            <a:pPr lvl="1"/>
            <a:r>
              <a:rPr lang="de-DE" altLang="de-DE" sz="1600" dirty="0"/>
              <a:t>schlechte Performance</a:t>
            </a:r>
          </a:p>
          <a:p>
            <a:r>
              <a:rPr lang="de-DE" altLang="de-DE" sz="1800" dirty="0"/>
              <a:t>Ansatz: Eine </a:t>
            </a:r>
            <a:r>
              <a:rPr lang="de-DE" altLang="de-DE" sz="1800" dirty="0" err="1"/>
              <a:t>Occlusion</a:t>
            </a:r>
            <a:r>
              <a:rPr lang="de-DE" altLang="de-DE" sz="1800" dirty="0"/>
              <a:t> Query für mehrere Objekte</a:t>
            </a:r>
          </a:p>
          <a:p>
            <a:pPr lvl="1"/>
            <a:r>
              <a:rPr lang="de-DE" altLang="de-DE" sz="1600" dirty="0"/>
              <a:t>Anzahl der </a:t>
            </a:r>
            <a:r>
              <a:rPr lang="de-DE" altLang="de-DE" sz="1600" dirty="0" err="1"/>
              <a:t>Queries</a:t>
            </a:r>
            <a:r>
              <a:rPr lang="de-DE" altLang="de-DE" sz="1600" dirty="0"/>
              <a:t> wird verringert</a:t>
            </a:r>
          </a:p>
          <a:p>
            <a:pPr marL="452437" lvl="1" indent="0">
              <a:buNone/>
            </a:pPr>
            <a:endParaRPr lang="de-DE" altLang="de-DE" sz="1600" dirty="0"/>
          </a:p>
          <a:p>
            <a:r>
              <a:rPr lang="de-DE" altLang="de-DE" sz="1800" dirty="0"/>
              <a:t>Ist ein </a:t>
            </a:r>
            <a:r>
              <a:rPr lang="de-DE" altLang="de-DE" sz="1800" dirty="0" err="1"/>
              <a:t>Occludee</a:t>
            </a:r>
            <a:r>
              <a:rPr lang="de-DE" altLang="de-DE" sz="1800" dirty="0"/>
              <a:t> sichtbar, </a:t>
            </a:r>
          </a:p>
          <a:p>
            <a:pPr>
              <a:buClr>
                <a:schemeClr val="bg1"/>
              </a:buClr>
            </a:pPr>
            <a:r>
              <a:rPr lang="de-DE" altLang="de-DE" sz="1800" dirty="0"/>
              <a:t>wird ganzes Paket gerendert</a:t>
            </a:r>
          </a:p>
          <a:p>
            <a:pPr marL="0" indent="0">
              <a:buClr>
                <a:schemeClr val="bg1"/>
              </a:buClr>
              <a:buNone/>
            </a:pPr>
            <a:endParaRPr lang="de-DE" altLang="de-DE" sz="1800" dirty="0"/>
          </a:p>
          <a:p>
            <a:r>
              <a:rPr lang="de-DE" altLang="de-DE" sz="1800" dirty="0"/>
              <a:t>Sinnvolle Pakete wichtig</a:t>
            </a:r>
          </a:p>
          <a:p>
            <a:pPr lvl="1"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600" dirty="0">
                <a:sym typeface="Wingdings" panose="05000000000000000000" pitchFamily="2" charset="2"/>
              </a:rPr>
              <a:t>Möglichst geringe </a:t>
            </a:r>
            <a:r>
              <a:rPr lang="de-DE" altLang="en-US" sz="1600" dirty="0" err="1">
                <a:sym typeface="Wingdings" panose="05000000000000000000" pitchFamily="2" charset="2"/>
              </a:rPr>
              <a:t>bounding</a:t>
            </a:r>
            <a:r>
              <a:rPr lang="de-DE" altLang="en-US" sz="1600" dirty="0">
                <a:sym typeface="Wingdings" panose="05000000000000000000" pitchFamily="2" charset="2"/>
              </a:rPr>
              <a:t> </a:t>
            </a:r>
            <a:r>
              <a:rPr lang="de-DE" altLang="en-US" sz="1600" dirty="0" err="1">
                <a:sym typeface="Wingdings" panose="05000000000000000000" pitchFamily="2" charset="2"/>
              </a:rPr>
              <a:t>sphere</a:t>
            </a:r>
            <a:endParaRPr lang="de-DE" altLang="en-US" sz="1600" dirty="0">
              <a:sym typeface="Wingdings" panose="05000000000000000000" pitchFamily="2" charset="2"/>
            </a:endParaRPr>
          </a:p>
          <a:p>
            <a:pPr marL="452437" lvl="1" indent="0">
              <a:buNone/>
            </a:pPr>
            <a:endParaRPr lang="de-DE" altLang="en-US" sz="1600" dirty="0">
              <a:sym typeface="Wingdings" panose="05000000000000000000" pitchFamily="2" charset="2"/>
            </a:endParaRPr>
          </a:p>
          <a:p>
            <a:pPr lvl="1"/>
            <a:endParaRPr lang="de-DE" altLang="de-DE" sz="1600" dirty="0"/>
          </a:p>
          <a:p>
            <a:pPr lvl="1"/>
            <a:endParaRPr lang="de-DE" altLang="de-DE" sz="1600" dirty="0"/>
          </a:p>
          <a:p>
            <a:pPr marL="0" indent="0">
              <a:buNone/>
            </a:pPr>
            <a:endParaRPr lang="de-DE" altLang="de-DE" sz="1800" dirty="0"/>
          </a:p>
          <a:p>
            <a:pPr marL="0" indent="0">
              <a:buNone/>
            </a:pPr>
            <a:r>
              <a:rPr lang="de-DE" altLang="de-DE" sz="1800" dirty="0"/>
              <a:t>				</a:t>
            </a:r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B93C4C9-6490-457B-853F-CF65AD09A9F7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graphicFrame>
        <p:nvGraphicFramePr>
          <p:cNvPr id="3" name="Objek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1263396"/>
              </p:ext>
            </p:extLst>
          </p:nvPr>
        </p:nvGraphicFramePr>
        <p:xfrm>
          <a:off x="4874400" y="2264400"/>
          <a:ext cx="4363200" cy="317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1" name="Acrobat Document" r:id="rId4" imgW="12258609" imgH="8829675" progId="AcroExch.Document.DC">
                  <p:embed/>
                </p:oleObj>
              </mc:Choice>
              <mc:Fallback>
                <p:oleObj name="Acrobat Document" r:id="rId4" imgW="12258609" imgH="88296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74400" y="2264400"/>
                        <a:ext cx="4363200" cy="317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3055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85775" y="1025524"/>
            <a:ext cx="8750300" cy="1139825"/>
          </a:xfrm>
        </p:spPr>
        <p:txBody>
          <a:bodyPr/>
          <a:lstStyle/>
          <a:p>
            <a:r>
              <a:rPr lang="de-DE" dirty="0"/>
              <a:t>Fragen? </a:t>
            </a:r>
            <a:br>
              <a:rPr lang="de-DE" dirty="0"/>
            </a:b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60763" lvl="8" indent="0">
              <a:buNone/>
            </a:pPr>
            <a:r>
              <a:rPr lang="de-DE" dirty="0"/>
              <a:t> 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24.05.2019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565" y="1990762"/>
            <a:ext cx="5958720" cy="37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7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Literatur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5775" y="1288077"/>
            <a:ext cx="8750300" cy="45148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sz="1200" dirty="0"/>
              <a:t>[1] </a:t>
            </a:r>
            <a:r>
              <a:rPr lang="en-US" sz="1200" dirty="0"/>
              <a:t>Bittner, J., </a:t>
            </a:r>
            <a:r>
              <a:rPr lang="en-US" sz="1200" dirty="0" err="1"/>
              <a:t>Wimmer</a:t>
            </a:r>
            <a:r>
              <a:rPr lang="en-US" sz="1200" dirty="0"/>
              <a:t>, M., </a:t>
            </a:r>
            <a:r>
              <a:rPr lang="en-US" sz="1200" dirty="0" err="1"/>
              <a:t>Piringer</a:t>
            </a:r>
            <a:r>
              <a:rPr lang="en-US" sz="1200" dirty="0"/>
              <a:t>, H., &amp; </a:t>
            </a:r>
            <a:r>
              <a:rPr lang="en-US" sz="1200" dirty="0" err="1"/>
              <a:t>Purgathofer</a:t>
            </a:r>
            <a:r>
              <a:rPr lang="en-US" sz="1200" dirty="0"/>
              <a:t>, W. (2004, September). Coherent hierarchical culling: Hardware occlusion queries made useful. In </a:t>
            </a:r>
            <a:r>
              <a:rPr lang="en-US" sz="1200" i="1" dirty="0"/>
              <a:t>Computer Graphics Forum</a:t>
            </a:r>
            <a:r>
              <a:rPr lang="en-US" sz="1200" dirty="0"/>
              <a:t> (Vol. 23, No. 3, pp. 615-624). Oxford, UK and Boston, USA: Blackwell Publishing, Inc.</a:t>
            </a:r>
          </a:p>
          <a:p>
            <a:endParaRPr lang="de-DE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[2] C. </a:t>
            </a:r>
            <a:r>
              <a:rPr lang="de-DE" sz="1200" dirty="0" err="1"/>
              <a:t>Chandrasekaran</a:t>
            </a:r>
            <a:r>
              <a:rPr lang="de-DE" sz="1200" dirty="0"/>
              <a:t>, D. </a:t>
            </a:r>
            <a:r>
              <a:rPr lang="de-DE" sz="1200" dirty="0" err="1"/>
              <a:t>Mcnabb</a:t>
            </a:r>
            <a:r>
              <a:rPr lang="de-DE" sz="1200" dirty="0"/>
              <a:t>, K. Kiefer, M. </a:t>
            </a:r>
            <a:r>
              <a:rPr lang="de-DE" sz="1200" dirty="0" err="1"/>
              <a:t>Fauconneau</a:t>
            </a:r>
            <a:r>
              <a:rPr lang="de-DE" sz="1200" dirty="0"/>
              <a:t>, and F. Giesen. Software </a:t>
            </a:r>
            <a:r>
              <a:rPr lang="de-DE" sz="1200" dirty="0" err="1"/>
              <a:t>occlusion</a:t>
            </a:r>
            <a:r>
              <a:rPr lang="de-DE" sz="1200" dirty="0"/>
              <a:t> </a:t>
            </a:r>
            <a:r>
              <a:rPr lang="de-DE" sz="1200" dirty="0" err="1"/>
              <a:t>culling</a:t>
            </a:r>
            <a:r>
              <a:rPr lang="de-DE" sz="1200" dirty="0"/>
              <a:t>. </a:t>
            </a:r>
            <a:r>
              <a:rPr lang="de-DE" sz="1200" dirty="0">
                <a:hlinkClick r:id="rId3"/>
              </a:rPr>
              <a:t>https://software.intel.com/en-us/articles/software-occlusion-culling</a:t>
            </a:r>
            <a:r>
              <a:rPr lang="de-DE" sz="1200" dirty="0"/>
              <a:t>, 2013-2016.</a:t>
            </a:r>
          </a:p>
          <a:p>
            <a:endParaRPr lang="de-DE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[3] </a:t>
            </a:r>
            <a:r>
              <a:rPr lang="en-US" sz="1200" dirty="0"/>
              <a:t>D. Cohen-Or, Y. L. </a:t>
            </a:r>
            <a:r>
              <a:rPr lang="en-US" sz="1200" dirty="0" err="1"/>
              <a:t>Chrysanthou</a:t>
            </a:r>
            <a:r>
              <a:rPr lang="en-US" sz="1200" dirty="0"/>
              <a:t>, C. T. Silva, and F. Durand. A survey of visibility for walkthrough applications. IEEE Transactions on Visualization and Computer Graphics, 9(3):412–431, 2003.</a:t>
            </a:r>
          </a:p>
          <a:p>
            <a:endParaRPr lang="en-US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[4] </a:t>
            </a:r>
            <a:r>
              <a:rPr lang="en-US" sz="1200" dirty="0"/>
              <a:t>N. Greene, M. </a:t>
            </a:r>
            <a:r>
              <a:rPr lang="en-US" sz="1200" dirty="0" err="1"/>
              <a:t>Kass</a:t>
            </a:r>
            <a:r>
              <a:rPr lang="en-US" sz="1200" dirty="0"/>
              <a:t>, and G. Miller. Hierarchical </a:t>
            </a:r>
            <a:r>
              <a:rPr lang="en-US" sz="1200" dirty="0" err="1"/>
              <a:t>z-buffer</a:t>
            </a:r>
            <a:r>
              <a:rPr lang="en-US" sz="1200" dirty="0"/>
              <a:t> visibility. In Proceedings of the 20th annual conference on Computer graphics and interactive </a:t>
            </a:r>
            <a:r>
              <a:rPr lang="fr-FR" sz="1200" dirty="0"/>
              <a:t>techniques, pages 231–238. ACM, 1993.</a:t>
            </a:r>
          </a:p>
          <a:p>
            <a:endParaRPr lang="fr-FR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[5] J. </a:t>
            </a:r>
            <a:r>
              <a:rPr lang="de-DE" sz="1200" dirty="0" err="1"/>
              <a:t>Hasselgren</a:t>
            </a:r>
            <a:r>
              <a:rPr lang="de-DE" sz="1200" dirty="0"/>
              <a:t>, M. Andersson, and T. </a:t>
            </a:r>
            <a:r>
              <a:rPr lang="de-DE" sz="1200" dirty="0" err="1"/>
              <a:t>Akenine</a:t>
            </a:r>
            <a:r>
              <a:rPr lang="de-DE" sz="1200" dirty="0"/>
              <a:t>-Möller. </a:t>
            </a:r>
            <a:r>
              <a:rPr lang="de-DE" sz="1200" dirty="0" err="1"/>
              <a:t>Masked</a:t>
            </a:r>
            <a:r>
              <a:rPr lang="de-DE" sz="1200" dirty="0"/>
              <a:t> Software </a:t>
            </a:r>
            <a:r>
              <a:rPr lang="en-US" sz="1200" dirty="0"/>
              <a:t>Occlusion Culling. In U. </a:t>
            </a:r>
            <a:r>
              <a:rPr lang="en-US" sz="1200" dirty="0" err="1"/>
              <a:t>Assarsson</a:t>
            </a:r>
            <a:r>
              <a:rPr lang="en-US" sz="1200" dirty="0"/>
              <a:t> and W. Hunt, editors, </a:t>
            </a:r>
            <a:r>
              <a:rPr lang="en-US" sz="1200" dirty="0" err="1"/>
              <a:t>Eurographics</a:t>
            </a:r>
            <a:r>
              <a:rPr lang="en-US" sz="1200" dirty="0"/>
              <a:t>/ACM SIGGRAPH Symposium on High Performance Graphics. The </a:t>
            </a:r>
            <a:r>
              <a:rPr lang="en-US" sz="1200" dirty="0" err="1"/>
              <a:t>Eurographics</a:t>
            </a:r>
            <a:r>
              <a:rPr lang="en-US" sz="1200" dirty="0"/>
              <a:t> </a:t>
            </a:r>
            <a:r>
              <a:rPr lang="de-DE" sz="1200" dirty="0" err="1"/>
              <a:t>Association</a:t>
            </a:r>
            <a:r>
              <a:rPr lang="de-DE" sz="1200" dirty="0"/>
              <a:t>, 2016.</a:t>
            </a:r>
          </a:p>
          <a:p>
            <a:endParaRPr lang="de-DE" sz="1200" dirty="0"/>
          </a:p>
          <a:p>
            <a:r>
              <a:rPr lang="de-DE" sz="1200" dirty="0"/>
              <a:t>[6] </a:t>
            </a:r>
            <a:r>
              <a:rPr lang="en-US" sz="1200" dirty="0"/>
              <a:t>Leone, M. N., </a:t>
            </a:r>
            <a:r>
              <a:rPr lang="en-US" sz="1200" dirty="0" err="1"/>
              <a:t>Barbagallo</a:t>
            </a:r>
            <a:r>
              <a:rPr lang="en-US" sz="1200" dirty="0"/>
              <a:t>, L. R., </a:t>
            </a:r>
            <a:r>
              <a:rPr lang="en-US" sz="1200" dirty="0" err="1"/>
              <a:t>Banquiero</a:t>
            </a:r>
            <a:r>
              <a:rPr lang="en-US" sz="1200" dirty="0"/>
              <a:t>, M. M., </a:t>
            </a:r>
            <a:r>
              <a:rPr lang="en-US" sz="1200" dirty="0" err="1"/>
              <a:t>Agromayor</a:t>
            </a:r>
            <a:r>
              <a:rPr lang="en-US" sz="1200" dirty="0"/>
              <a:t>, D., &amp; </a:t>
            </a:r>
            <a:r>
              <a:rPr lang="en-US" sz="1200" dirty="0" err="1"/>
              <a:t>Bursztyn</a:t>
            </a:r>
            <a:r>
              <a:rPr lang="en-US" sz="1200" dirty="0"/>
              <a:t>, A. P. (2012). Implementing software occlusion culling for real-time applications. In </a:t>
            </a:r>
            <a:r>
              <a:rPr lang="en-US" sz="1200" i="1" dirty="0"/>
              <a:t>XVIII </a:t>
            </a:r>
            <a:r>
              <a:rPr lang="en-US" sz="1200" i="1" dirty="0" err="1"/>
              <a:t>Congreso</a:t>
            </a:r>
            <a:r>
              <a:rPr lang="en-US" sz="1200" i="1" dirty="0"/>
              <a:t> </a:t>
            </a:r>
            <a:r>
              <a:rPr lang="en-US" sz="1200" i="1" dirty="0" err="1"/>
              <a:t>Argentino</a:t>
            </a:r>
            <a:r>
              <a:rPr lang="en-US" sz="1200" i="1" dirty="0"/>
              <a:t> de </a:t>
            </a:r>
            <a:r>
              <a:rPr lang="en-US" sz="1200" i="1" dirty="0" err="1"/>
              <a:t>Ciencias</a:t>
            </a:r>
            <a:r>
              <a:rPr lang="en-US" sz="1200" i="1" dirty="0"/>
              <a:t> de la </a:t>
            </a:r>
            <a:r>
              <a:rPr lang="en-US" sz="1200" i="1" dirty="0" err="1"/>
              <a:t>Computación</a:t>
            </a:r>
            <a:r>
              <a:rPr lang="en-US" sz="1200" dirty="0"/>
              <a:t>.</a:t>
            </a:r>
            <a:endParaRPr lang="de-DE" sz="1200" dirty="0"/>
          </a:p>
          <a:p>
            <a:endParaRPr lang="de-DE" sz="1200" dirty="0"/>
          </a:p>
          <a:p>
            <a:r>
              <a:rPr lang="de-DE" sz="1200" dirty="0"/>
              <a:t>[7] Engel, W. (2017). </a:t>
            </a:r>
            <a:r>
              <a:rPr lang="de-DE" sz="1200" i="1" dirty="0"/>
              <a:t>GPU Zen: </a:t>
            </a:r>
            <a:r>
              <a:rPr lang="de-DE" sz="1200" i="1" dirty="0" err="1"/>
              <a:t>Advanced</a:t>
            </a:r>
            <a:r>
              <a:rPr lang="de-DE" sz="1200" i="1" dirty="0"/>
              <a:t> Rendering </a:t>
            </a:r>
            <a:r>
              <a:rPr lang="de-DE" sz="1200" i="1" dirty="0" err="1"/>
              <a:t>Techniques</a:t>
            </a:r>
            <a:r>
              <a:rPr lang="de-DE" sz="1200" dirty="0"/>
              <a:t>. </a:t>
            </a:r>
            <a:r>
              <a:rPr lang="en-US" sz="1200" dirty="0" err="1"/>
              <a:t>Bowker</a:t>
            </a:r>
            <a:r>
              <a:rPr lang="en-US" sz="1200" dirty="0"/>
              <a:t> Identifier Services.</a:t>
            </a:r>
            <a:endParaRPr lang="en-US" sz="1200" dirty="0">
              <a:effectLst/>
            </a:endParaRPr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B93C4C9-6490-457B-853F-CF65AD09A9F7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004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Related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Work</a:t>
            </a: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Intels Software </a:t>
            </a:r>
            <a:r>
              <a:rPr lang="de-DE" altLang="en-US" sz="1800" dirty="0" err="1"/>
              <a:t>Occlusion</a:t>
            </a:r>
            <a:r>
              <a:rPr lang="de-DE" altLang="en-US" sz="1800" dirty="0"/>
              <a:t> </a:t>
            </a:r>
            <a:r>
              <a:rPr lang="de-DE" altLang="en-US" sz="1800" dirty="0" err="1"/>
              <a:t>Culling</a:t>
            </a:r>
            <a:r>
              <a:rPr lang="de-DE" altLang="en-US" sz="1800" dirty="0"/>
              <a:t> Framework [2][</a:t>
            </a:r>
            <a:r>
              <a:rPr lang="de-DE" altLang="en-US" sz="1800"/>
              <a:t>5]</a:t>
            </a:r>
            <a:endParaRPr lang="de-DE" altLang="en-US" sz="1800" dirty="0"/>
          </a:p>
          <a:p>
            <a:pPr lvl="1">
              <a:buClr>
                <a:schemeClr val="bg2"/>
              </a:buClr>
            </a:pPr>
            <a:r>
              <a:rPr lang="de-DE" altLang="en-US" sz="1600" dirty="0" err="1"/>
              <a:t>Scalar</a:t>
            </a:r>
            <a:endParaRPr lang="de-DE" altLang="en-US" sz="1600" dirty="0"/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SSE - Streaming SIMD Extension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AVX2 – </a:t>
            </a:r>
            <a:r>
              <a:rPr lang="de-DE" altLang="en-US" sz="1600" dirty="0" err="1"/>
              <a:t>Advanced</a:t>
            </a:r>
            <a:r>
              <a:rPr lang="de-DE" altLang="en-US" sz="1600" dirty="0"/>
              <a:t> </a:t>
            </a:r>
            <a:r>
              <a:rPr lang="de-DE" altLang="en-US" sz="1600" dirty="0" err="1"/>
              <a:t>Vector</a:t>
            </a:r>
            <a:r>
              <a:rPr lang="de-DE" altLang="en-US" sz="1600" dirty="0"/>
              <a:t> </a:t>
            </a:r>
            <a:r>
              <a:rPr lang="de-DE" altLang="en-US" sz="1600" dirty="0" err="1"/>
              <a:t>Extensions</a:t>
            </a:r>
            <a:endParaRPr lang="de-DE" altLang="en-US" sz="1600" dirty="0"/>
          </a:p>
          <a:p>
            <a:pPr lvl="1">
              <a:buClr>
                <a:schemeClr val="bg2"/>
              </a:buClr>
            </a:pPr>
            <a:r>
              <a:rPr lang="de-DE" altLang="en-US" sz="1600" dirty="0" err="1"/>
              <a:t>Masked</a:t>
            </a:r>
            <a:r>
              <a:rPr lang="de-DE" altLang="en-US" sz="1600" dirty="0"/>
              <a:t> AVX2</a:t>
            </a:r>
          </a:p>
          <a:p>
            <a:pPr marL="0" indent="0">
              <a:buClr>
                <a:schemeClr val="bg2"/>
              </a:buClr>
              <a:buNone/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/>
              <a:t>Hierarchische </a:t>
            </a:r>
            <a:r>
              <a:rPr lang="de-DE" altLang="en-US" sz="1800" dirty="0" err="1"/>
              <a:t>Occlusion</a:t>
            </a:r>
            <a:r>
              <a:rPr lang="de-DE" altLang="en-US" sz="1800" dirty="0"/>
              <a:t> </a:t>
            </a:r>
            <a:r>
              <a:rPr lang="de-DE" altLang="en-US" sz="1800" dirty="0" err="1"/>
              <a:t>Map</a:t>
            </a:r>
            <a:r>
              <a:rPr lang="de-DE" altLang="en-US" sz="1800" dirty="0"/>
              <a:t> mit konservativen </a:t>
            </a:r>
            <a:r>
              <a:rPr lang="de-DE" altLang="en-US" sz="1800" dirty="0" err="1"/>
              <a:t>Occludern</a:t>
            </a:r>
            <a:r>
              <a:rPr lang="de-DE" altLang="en-US" sz="1800" dirty="0"/>
              <a:t> [6]</a:t>
            </a:r>
          </a:p>
          <a:p>
            <a:pPr>
              <a:buClr>
                <a:schemeClr val="bg2"/>
              </a:buClr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/>
              <a:t>Re-</a:t>
            </a:r>
            <a:r>
              <a:rPr lang="de-DE" altLang="en-US" sz="1800" dirty="0" err="1"/>
              <a:t>scheduling</a:t>
            </a:r>
            <a:r>
              <a:rPr lang="de-DE" altLang="en-US" sz="1800" dirty="0"/>
              <a:t> von Query und Rendering [1]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Abwechseln zwischen Query und Objekt-Rendering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Keine CPU-Stalls, GPU-</a:t>
            </a:r>
            <a:r>
              <a:rPr lang="de-DE" altLang="en-US" sz="1600" dirty="0" err="1"/>
              <a:t>Starvation</a:t>
            </a:r>
            <a:endParaRPr lang="de-DE" altLang="en-US" sz="1600" dirty="0"/>
          </a:p>
          <a:p>
            <a:pPr marL="452437" lvl="1" indent="0">
              <a:buClr>
                <a:schemeClr val="bg2"/>
              </a:buClr>
              <a:buNone/>
            </a:pPr>
            <a:endParaRPr lang="de-DE" altLang="en-US" sz="1600" dirty="0"/>
          </a:p>
          <a:p>
            <a:pPr marL="342900" indent="-285750">
              <a:buClr>
                <a:schemeClr val="bg2"/>
              </a:buClr>
            </a:pPr>
            <a:r>
              <a:rPr lang="de-DE" altLang="en-US" sz="1800" dirty="0" err="1"/>
              <a:t>Compute</a:t>
            </a:r>
            <a:r>
              <a:rPr lang="de-DE" altLang="en-US" sz="1800" dirty="0"/>
              <a:t> </a:t>
            </a:r>
            <a:r>
              <a:rPr lang="de-DE" altLang="en-US" sz="1800" dirty="0" err="1"/>
              <a:t>based</a:t>
            </a:r>
            <a:r>
              <a:rPr lang="de-DE" altLang="en-US" sz="1800" dirty="0"/>
              <a:t> </a:t>
            </a:r>
            <a:r>
              <a:rPr lang="de-DE" altLang="en-US" sz="1800" dirty="0" err="1"/>
              <a:t>triangle</a:t>
            </a:r>
            <a:r>
              <a:rPr lang="de-DE" altLang="en-US" sz="1800" dirty="0"/>
              <a:t> </a:t>
            </a:r>
            <a:r>
              <a:rPr lang="de-DE" altLang="en-US" sz="1800" dirty="0" err="1"/>
              <a:t>culling</a:t>
            </a:r>
            <a:r>
              <a:rPr lang="de-DE" altLang="en-US" sz="1800" dirty="0"/>
              <a:t> [7]</a:t>
            </a:r>
          </a:p>
          <a:p>
            <a:pPr marL="342900" indent="-285750">
              <a:buClr>
                <a:schemeClr val="bg2"/>
              </a:buClr>
            </a:pPr>
            <a:r>
              <a:rPr lang="de-DE" altLang="en-US" sz="1800" dirty="0" err="1"/>
              <a:t>Deferred</a:t>
            </a:r>
            <a:r>
              <a:rPr lang="de-DE" altLang="en-US" sz="1800" dirty="0"/>
              <a:t>+ [7]</a:t>
            </a:r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821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solidFill>
            <a:schemeClr val="bg1"/>
          </a:solidFill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 eaLnBrk="1" hangingPunct="1">
              <a:buClr>
                <a:schemeClr val="bg2"/>
              </a:buClr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marL="0" indent="0" algn="ctr" eaLnBrk="1" hangingPunct="1">
              <a:buClr>
                <a:schemeClr val="bg2"/>
              </a:buClr>
              <a:buNone/>
            </a:pPr>
            <a:endParaRPr lang="de-DE" altLang="en-US" sz="1800" dirty="0">
              <a:solidFill>
                <a:srgbClr val="808080"/>
              </a:solidFill>
            </a:endParaRPr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5519957" y="3879273"/>
            <a:ext cx="3716118" cy="2599315"/>
            <a:chOff x="5115462" y="2599573"/>
            <a:chExt cx="4516949" cy="3213060"/>
          </a:xfrm>
        </p:grpSpPr>
        <p:pic>
          <p:nvPicPr>
            <p:cNvPr id="3" name="Grafik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5466" y="2989542"/>
              <a:ext cx="4516945" cy="2823091"/>
            </a:xfrm>
            <a:prstGeom prst="rect">
              <a:avLst/>
            </a:prstGeom>
          </p:spPr>
        </p:pic>
        <p:sp>
          <p:nvSpPr>
            <p:cNvPr id="8" name="Rectangle 13"/>
            <p:cNvSpPr txBox="1">
              <a:spLocks noChangeArrowheads="1"/>
            </p:cNvSpPr>
            <p:nvPr/>
          </p:nvSpPr>
          <p:spPr bwMode="auto">
            <a:xfrm>
              <a:off x="5115462" y="2599573"/>
              <a:ext cx="4516944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r>
                <a:rPr lang="de-DE" altLang="en-US" sz="1400" kern="0" dirty="0">
                  <a:solidFill>
                    <a:srgbClr val="808080"/>
                  </a:solidFill>
                </a:rPr>
                <a:t> </a:t>
              </a:r>
              <a:r>
                <a:rPr lang="de-DE" altLang="en-US" sz="1400" kern="0" dirty="0" err="1">
                  <a:solidFill>
                    <a:srgbClr val="808080"/>
                  </a:solidFill>
                </a:rPr>
                <a:t>Occludees</a:t>
              </a:r>
              <a:r>
                <a:rPr lang="de-DE" altLang="en-US" sz="1400" kern="0" dirty="0">
                  <a:solidFill>
                    <a:srgbClr val="808080"/>
                  </a:solidFill>
                </a:rPr>
                <a:t> (ohne </a:t>
              </a:r>
              <a:r>
                <a:rPr lang="de-DE" altLang="en-US" sz="1400" kern="0" dirty="0" err="1">
                  <a:solidFill>
                    <a:srgbClr val="808080"/>
                  </a:solidFill>
                </a:rPr>
                <a:t>Occluder</a:t>
              </a:r>
              <a:r>
                <a:rPr lang="de-DE" altLang="en-US" sz="1400" kern="0" dirty="0">
                  <a:solidFill>
                    <a:srgbClr val="808080"/>
                  </a:solidFill>
                </a:rPr>
                <a:t>), kleine Objekte		</a:t>
              </a:r>
            </a:p>
          </p:txBody>
        </p:sp>
      </p:grpSp>
      <p:grpSp>
        <p:nvGrpSpPr>
          <p:cNvPr id="11" name="Gruppieren 10"/>
          <p:cNvGrpSpPr/>
          <p:nvPr/>
        </p:nvGrpSpPr>
        <p:grpSpPr>
          <a:xfrm>
            <a:off x="5519957" y="1052339"/>
            <a:ext cx="3716115" cy="2599314"/>
            <a:chOff x="598520" y="2599573"/>
            <a:chExt cx="4516946" cy="3213059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522" y="2989542"/>
              <a:ext cx="4516944" cy="2823090"/>
            </a:xfrm>
            <a:prstGeom prst="rect">
              <a:avLst/>
            </a:prstGeom>
          </p:spPr>
        </p:pic>
        <p:sp>
          <p:nvSpPr>
            <p:cNvPr id="10" name="Rectangle 13"/>
            <p:cNvSpPr txBox="1">
              <a:spLocks noChangeArrowheads="1"/>
            </p:cNvSpPr>
            <p:nvPr/>
          </p:nvSpPr>
          <p:spPr bwMode="auto">
            <a:xfrm>
              <a:off x="598520" y="2599573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r>
                <a:rPr lang="de-DE" altLang="en-US" sz="1400" kern="0" dirty="0">
                  <a:solidFill>
                    <a:srgbClr val="808080"/>
                  </a:solidFill>
                </a:rPr>
                <a:t>        </a:t>
              </a:r>
              <a:r>
                <a:rPr lang="de-DE" altLang="en-US" sz="1400" kern="0" dirty="0" err="1">
                  <a:solidFill>
                    <a:srgbClr val="808080"/>
                  </a:solidFill>
                </a:rPr>
                <a:t>Occluder</a:t>
              </a:r>
              <a:r>
                <a:rPr lang="de-DE" altLang="en-US" sz="1400" kern="0" dirty="0">
                  <a:solidFill>
                    <a:srgbClr val="808080"/>
                  </a:solidFill>
                </a:rPr>
                <a:t>, große Objekte		</a:t>
              </a:r>
            </a:p>
          </p:txBody>
        </p:sp>
      </p:grpSp>
      <p:pic>
        <p:nvPicPr>
          <p:cNvPr id="13" name="Grafik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75" y="2671187"/>
            <a:ext cx="3781362" cy="2363352"/>
          </a:xfrm>
          <a:prstGeom prst="rect">
            <a:avLst/>
          </a:prstGeom>
        </p:spPr>
      </p:pic>
      <p:cxnSp>
        <p:nvCxnSpPr>
          <p:cNvPr id="6" name="Gerade Verbindung mit Pfeil 5"/>
          <p:cNvCxnSpPr>
            <a:stCxn id="13" idx="3"/>
            <a:endCxn id="2" idx="1"/>
          </p:cNvCxnSpPr>
          <p:nvPr/>
        </p:nvCxnSpPr>
        <p:spPr bwMode="auto">
          <a:xfrm flipV="1">
            <a:off x="4267137" y="2509736"/>
            <a:ext cx="1252822" cy="134312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>
            <a:stCxn id="13" idx="3"/>
            <a:endCxn id="3" idx="1"/>
          </p:cNvCxnSpPr>
          <p:nvPr/>
        </p:nvCxnSpPr>
        <p:spPr bwMode="auto">
          <a:xfrm>
            <a:off x="4267137" y="3852863"/>
            <a:ext cx="1252823" cy="148380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Textfeld 15"/>
          <p:cNvSpPr txBox="1"/>
          <p:nvPr/>
        </p:nvSpPr>
        <p:spPr>
          <a:xfrm>
            <a:off x="551021" y="2325069"/>
            <a:ext cx="3781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altLang="en-US" sz="1800" kern="0" dirty="0" err="1">
                <a:solidFill>
                  <a:srgbClr val="808080"/>
                </a:solidFill>
              </a:rPr>
              <a:t>Occludees</a:t>
            </a:r>
            <a:endParaRPr lang="de-DE" sz="1800" dirty="0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85443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/>
              <a:t>Occluder</a:t>
            </a:r>
            <a:r>
              <a:rPr lang="de-DE" sz="1800" dirty="0"/>
              <a:t>/</a:t>
            </a:r>
            <a:r>
              <a:rPr lang="de-DE" sz="1800" dirty="0" err="1"/>
              <a:t>Occludee</a:t>
            </a:r>
            <a:endParaRPr lang="de-DE" sz="1800" dirty="0"/>
          </a:p>
          <a:p>
            <a:pPr lvl="1"/>
            <a:r>
              <a:rPr lang="de-DE" sz="1800" dirty="0"/>
              <a:t>|</a:t>
            </a:r>
            <a:r>
              <a:rPr lang="de-DE" sz="1800" dirty="0" err="1"/>
              <a:t>Occludee</a:t>
            </a:r>
            <a:r>
              <a:rPr lang="de-DE" sz="1800" dirty="0"/>
              <a:t>| &gt;&gt; |</a:t>
            </a:r>
            <a:r>
              <a:rPr lang="de-DE" sz="1800" dirty="0" err="1"/>
              <a:t>Occluder</a:t>
            </a:r>
            <a:r>
              <a:rPr lang="de-DE" sz="1800" dirty="0"/>
              <a:t>| (ca. 27000 vs. 100)</a:t>
            </a:r>
          </a:p>
          <a:p>
            <a:r>
              <a:rPr lang="de-DE" sz="1800" dirty="0"/>
              <a:t>Ablauf:</a:t>
            </a:r>
          </a:p>
          <a:p>
            <a:pPr marL="909637" lvl="1" indent="-457200">
              <a:buFont typeface="+mj-lt"/>
              <a:buAutoNum type="arabicPeriod"/>
            </a:pPr>
            <a:r>
              <a:rPr lang="de-DE" sz="1800" dirty="0" err="1"/>
              <a:t>Occluder</a:t>
            </a:r>
            <a:r>
              <a:rPr lang="de-DE" sz="1800" dirty="0"/>
              <a:t>:</a:t>
            </a:r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/>
              <a:t>Tiefenpuffer-</a:t>
            </a:r>
            <a:r>
              <a:rPr lang="de-DE" sz="1800" dirty="0" err="1"/>
              <a:t>Rasterisierung</a:t>
            </a:r>
            <a:r>
              <a:rPr lang="de-DE" sz="1800" dirty="0"/>
              <a:t> (Mesa3D Gallium </a:t>
            </a:r>
            <a:r>
              <a:rPr lang="de-DE" sz="1800" dirty="0" err="1"/>
              <a:t>LLVMpipe</a:t>
            </a:r>
            <a:r>
              <a:rPr lang="de-DE" sz="1800" dirty="0"/>
              <a:t>)</a:t>
            </a:r>
          </a:p>
          <a:p>
            <a:pPr marL="909637" lvl="1" indent="-457200">
              <a:buFont typeface="+mj-lt"/>
              <a:buAutoNum type="arabicPeriod"/>
            </a:pPr>
            <a:r>
              <a:rPr lang="de-DE" sz="1800" dirty="0" err="1"/>
              <a:t>Occludee</a:t>
            </a:r>
            <a:r>
              <a:rPr lang="de-DE" sz="1800" dirty="0"/>
              <a:t>:</a:t>
            </a:r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err="1"/>
              <a:t>Occlusion</a:t>
            </a:r>
            <a:r>
              <a:rPr lang="de-DE" sz="1800" dirty="0"/>
              <a:t> </a:t>
            </a:r>
            <a:r>
              <a:rPr lang="de-DE" sz="1800" dirty="0" err="1"/>
              <a:t>Queries</a:t>
            </a:r>
            <a:endParaRPr lang="de-DE" sz="1800" dirty="0"/>
          </a:p>
          <a:p>
            <a:pPr marL="909637" lvl="1" indent="-457200">
              <a:buFont typeface="+mj-lt"/>
              <a:buAutoNum type="arabicPeriod"/>
            </a:pPr>
            <a:r>
              <a:rPr lang="de-DE" sz="1800" dirty="0"/>
              <a:t>Ergebnisweiterleitung an </a:t>
            </a:r>
            <a:r>
              <a:rPr lang="de-DE" sz="1800" dirty="0" err="1"/>
              <a:t>Renderroutine</a:t>
            </a:r>
            <a:endParaRPr lang="de-DE" sz="1800" dirty="0"/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774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/>
              <a:t>Occluder</a:t>
            </a:r>
            <a:r>
              <a:rPr lang="de-DE" sz="1800" dirty="0"/>
              <a:t>/</a:t>
            </a:r>
            <a:r>
              <a:rPr lang="de-DE" sz="1800" dirty="0" err="1"/>
              <a:t>Occludee</a:t>
            </a:r>
            <a:endParaRPr lang="de-DE" sz="1800" dirty="0"/>
          </a:p>
          <a:p>
            <a:r>
              <a:rPr lang="de-DE" sz="1800" dirty="0"/>
              <a:t>Ablauf: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 err="1"/>
              <a:t>Occluder</a:t>
            </a:r>
            <a:r>
              <a:rPr lang="de-DE" sz="1800" dirty="0"/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err="1"/>
              <a:t>Frustum</a:t>
            </a:r>
            <a:r>
              <a:rPr lang="de-DE" sz="1800" b="1" dirty="0"/>
              <a:t> </a:t>
            </a:r>
            <a:r>
              <a:rPr lang="de-DE" sz="1800" b="1" dirty="0" err="1"/>
              <a:t>Culling</a:t>
            </a:r>
            <a:endParaRPr lang="de-DE" sz="1800" b="1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/>
              <a:t>Tiefenpuffer-</a:t>
            </a:r>
            <a:r>
              <a:rPr lang="de-DE" sz="1800" dirty="0" err="1"/>
              <a:t>Rasterisierung</a:t>
            </a:r>
            <a:endParaRPr lang="de-DE" sz="1800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Occludee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Occlusion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Queries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6" name="Gruppieren 5"/>
          <p:cNvGrpSpPr/>
          <p:nvPr/>
        </p:nvGrpSpPr>
        <p:grpSpPr>
          <a:xfrm>
            <a:off x="5017674" y="2528046"/>
            <a:ext cx="4218401" cy="3017567"/>
            <a:chOff x="598519" y="2628742"/>
            <a:chExt cx="4516947" cy="3183890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519" y="2989540"/>
              <a:ext cx="4516947" cy="2823092"/>
            </a:xfrm>
            <a:prstGeom prst="rect">
              <a:avLst/>
            </a:prstGeom>
          </p:spPr>
        </p:pic>
        <p:sp>
          <p:nvSpPr>
            <p:cNvPr id="8" name="Rectangle 13"/>
            <p:cNvSpPr txBox="1">
              <a:spLocks noChangeArrowheads="1"/>
            </p:cNvSpPr>
            <p:nvPr/>
          </p:nvSpPr>
          <p:spPr bwMode="auto">
            <a:xfrm>
              <a:off x="598519" y="2628742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endParaRPr lang="de-DE" altLang="en-US" sz="1800" kern="0" dirty="0">
                <a:solidFill>
                  <a:srgbClr val="80808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4167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/>
              <a:t>Occluder</a:t>
            </a:r>
            <a:r>
              <a:rPr lang="de-DE" sz="1800" dirty="0"/>
              <a:t>/</a:t>
            </a:r>
            <a:r>
              <a:rPr lang="de-DE" sz="1800" dirty="0" err="1"/>
              <a:t>Occludee</a:t>
            </a:r>
            <a:endParaRPr lang="de-DE" sz="1800" dirty="0"/>
          </a:p>
          <a:p>
            <a:r>
              <a:rPr lang="de-DE" sz="1800" dirty="0"/>
              <a:t>Ablauf: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 err="1"/>
              <a:t>Occluder</a:t>
            </a:r>
            <a:r>
              <a:rPr lang="de-DE" sz="1800" dirty="0"/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/>
              <a:t>Tiefenpuffer-</a:t>
            </a:r>
            <a:r>
              <a:rPr lang="de-DE" sz="1800" b="1" dirty="0" err="1"/>
              <a:t>Rasterisierung</a:t>
            </a:r>
            <a:endParaRPr lang="de-DE" sz="1800" b="1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Occludee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Occlusion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Queries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pic>
        <p:nvPicPr>
          <p:cNvPr id="9" name="Grafik 8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875" y="2865600"/>
            <a:ext cx="4219200" cy="26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697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/>
              <a:t>Occluder</a:t>
            </a:r>
            <a:r>
              <a:rPr lang="de-DE" sz="1800" dirty="0"/>
              <a:t>/</a:t>
            </a:r>
            <a:r>
              <a:rPr lang="de-DE" sz="1800" dirty="0" err="1"/>
              <a:t>Occludee</a:t>
            </a:r>
            <a:endParaRPr lang="de-DE" sz="1800" dirty="0"/>
          </a:p>
          <a:p>
            <a:r>
              <a:rPr lang="de-DE" sz="1800" dirty="0"/>
              <a:t>Ablauf: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Occluder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Tiefenpuffer-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Rasterisierung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 err="1"/>
              <a:t>Occludee</a:t>
            </a:r>
            <a:r>
              <a:rPr lang="de-DE" sz="1800" dirty="0"/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err="1"/>
              <a:t>Frustum</a:t>
            </a:r>
            <a:r>
              <a:rPr lang="de-DE" sz="1800" b="1" dirty="0"/>
              <a:t> </a:t>
            </a:r>
            <a:r>
              <a:rPr lang="de-DE" sz="1800" b="1" dirty="0" err="1"/>
              <a:t>Culling</a:t>
            </a:r>
            <a:endParaRPr lang="de-DE" sz="1800" b="1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/>
              <a:t>Occlusion</a:t>
            </a:r>
            <a:r>
              <a:rPr lang="de-DE" sz="1800" dirty="0"/>
              <a:t> </a:t>
            </a:r>
            <a:r>
              <a:rPr lang="de-DE" sz="1800" dirty="0" err="1"/>
              <a:t>Queries</a:t>
            </a:r>
            <a:endParaRPr lang="de-DE" sz="1800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6" name="Gruppieren 5"/>
          <p:cNvGrpSpPr/>
          <p:nvPr/>
        </p:nvGrpSpPr>
        <p:grpSpPr>
          <a:xfrm>
            <a:off x="5018400" y="2865600"/>
            <a:ext cx="4219200" cy="2564295"/>
            <a:chOff x="5115465" y="2628742"/>
            <a:chExt cx="4516946" cy="2823092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5465" y="2628742"/>
              <a:ext cx="4516946" cy="2823092"/>
            </a:xfrm>
            <a:prstGeom prst="rect">
              <a:avLst/>
            </a:prstGeom>
          </p:spPr>
        </p:pic>
        <p:sp>
          <p:nvSpPr>
            <p:cNvPr id="8" name="Rectangle 13"/>
            <p:cNvSpPr txBox="1">
              <a:spLocks noChangeArrowheads="1"/>
            </p:cNvSpPr>
            <p:nvPr/>
          </p:nvSpPr>
          <p:spPr bwMode="auto">
            <a:xfrm>
              <a:off x="5115465" y="2628742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endParaRPr lang="de-DE" altLang="en-US" sz="1800" kern="0" dirty="0">
                <a:solidFill>
                  <a:srgbClr val="80808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2398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/>
              <a:t>Occluder</a:t>
            </a:r>
            <a:r>
              <a:rPr lang="de-DE" sz="1800" dirty="0"/>
              <a:t>/</a:t>
            </a:r>
            <a:r>
              <a:rPr lang="de-DE" sz="1800" dirty="0" err="1"/>
              <a:t>Occludee</a:t>
            </a:r>
            <a:endParaRPr lang="de-DE" sz="1800" dirty="0"/>
          </a:p>
          <a:p>
            <a:r>
              <a:rPr lang="de-DE" sz="1800" dirty="0"/>
              <a:t>Ablauf: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Occluder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Tiefenpuffer-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Rasterisierung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/>
              <a:t>Occludee</a:t>
            </a:r>
            <a:r>
              <a:rPr lang="de-DE" sz="1800" dirty="0"/>
              <a:t> (inkl. </a:t>
            </a:r>
            <a:r>
              <a:rPr lang="de-DE" sz="1800" dirty="0" err="1"/>
              <a:t>Occluder</a:t>
            </a:r>
            <a:r>
              <a:rPr lang="de-DE" sz="1800" dirty="0"/>
              <a:t>):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err="1"/>
              <a:t>Occlusion</a:t>
            </a:r>
            <a:r>
              <a:rPr lang="de-DE" sz="1800" b="1" dirty="0"/>
              <a:t> </a:t>
            </a:r>
            <a:r>
              <a:rPr lang="de-DE" sz="1800" b="1" dirty="0" err="1"/>
              <a:t>Queries</a:t>
            </a:r>
            <a:endParaRPr lang="de-DE" sz="1800" b="1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667038"/>
      </p:ext>
    </p:extLst>
  </p:cSld>
  <p:clrMapOvr>
    <a:masterClrMapping/>
  </p:clrMapOvr>
</p:sld>
</file>

<file path=ppt/theme/theme1.xml><?xml version="1.0" encoding="utf-8"?>
<a:theme xmlns:a="http://schemas.openxmlformats.org/drawingml/2006/main" name="Ppt-Vorlage-NATIONAL-">
  <a:themeElements>
    <a:clrScheme name="Ppt-Vorlage-NATIONAL-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pt-Vorlage-NATIONAL-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32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32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Vorlage-NATIONAL-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Vorlage-NATIONAL-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UniStgtVISDE</Template>
  <TotalTime>0</TotalTime>
  <Words>1101</Words>
  <Application>Microsoft Office PowerPoint</Application>
  <PresentationFormat>Benutzerdefiniert</PresentationFormat>
  <Paragraphs>261</Paragraphs>
  <Slides>23</Slides>
  <Notes>21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2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Wingdings</vt:lpstr>
      <vt:lpstr>Ppt-Vorlage-NATIONAL-</vt:lpstr>
      <vt:lpstr>Storyboard Layouts</vt:lpstr>
      <vt:lpstr>Acrobat Document</vt:lpstr>
      <vt:lpstr>OpenGL-basiertes Software Occlusion Culling zur Beschleunigung des 3D-Renderings großer Datenmengen und komplexer Szenen</vt:lpstr>
      <vt:lpstr>Motivation</vt:lpstr>
      <vt:lpstr>Related Work</vt:lpstr>
      <vt:lpstr>Occlusion Culling</vt:lpstr>
      <vt:lpstr>Occlusion Culling</vt:lpstr>
      <vt:lpstr>Occlusion Culling</vt:lpstr>
      <vt:lpstr>Occlusion Culling</vt:lpstr>
      <vt:lpstr>Occlusion Culling</vt:lpstr>
      <vt:lpstr>Occlusion Culling</vt:lpstr>
      <vt:lpstr>Occlusion Queries</vt:lpstr>
      <vt:lpstr>Occlusion Culling</vt:lpstr>
      <vt:lpstr>Masked AVX2 Occlusion Culling</vt:lpstr>
      <vt:lpstr>Ergebnisse: SOC-Framework</vt:lpstr>
      <vt:lpstr>Ergebnisse: Kamerafahrt</vt:lpstr>
      <vt:lpstr>Ergebnisse: Qualität + unterschiedliche TB Auflösung</vt:lpstr>
      <vt:lpstr>Ergebnisse: Qualität MOC vs. OOC</vt:lpstr>
      <vt:lpstr>Ergebnisse: Performance + unterschiedliche TB Auflösung</vt:lpstr>
      <vt:lpstr>Probleme mit Occlusion Queries </vt:lpstr>
      <vt:lpstr>Fazit</vt:lpstr>
      <vt:lpstr> </vt:lpstr>
      <vt:lpstr>Future Work: Occludee Pakete</vt:lpstr>
      <vt:lpstr>Fragen?  </vt:lpstr>
      <vt:lpstr>Literatur</vt:lpstr>
    </vt:vector>
  </TitlesOfParts>
  <Company>Uni Stuttgart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Arial 22 pt, fett</dc:title>
  <dc:subject/>
  <dc:creator>Dominik Sellenthin</dc:creator>
  <cp:lastModifiedBy>Christian Stegmaier</cp:lastModifiedBy>
  <cp:revision>130</cp:revision>
  <dcterms:created xsi:type="dcterms:W3CDTF">2019-04-05T09:01:03Z</dcterms:created>
  <dcterms:modified xsi:type="dcterms:W3CDTF">2019-05-24T08:10:32Z</dcterms:modified>
</cp:coreProperties>
</file>

<file path=docProps/thumbnail.jpeg>
</file>